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9"/>
  </p:notesMasterIdLst>
  <p:sldIdLst>
    <p:sldId id="256" r:id="rId2"/>
    <p:sldId id="257" r:id="rId3"/>
    <p:sldId id="258" r:id="rId4"/>
    <p:sldId id="259" r:id="rId5"/>
    <p:sldId id="260" r:id="rId6"/>
    <p:sldId id="261" r:id="rId7"/>
    <p:sldId id="262" r:id="rId8"/>
  </p:sldIdLst>
  <p:sldSz cx="18288000" cy="10287000"/>
  <p:notesSz cx="6858000" cy="9144000"/>
  <p:embeddedFontLst>
    <p:embeddedFont>
      <p:font typeface="Cabin SemiBold" pitchFamily="2" charset="77"/>
      <p:regular r:id="rId10"/>
      <p:bold r:id="rId11"/>
    </p:embeddedFont>
    <p:embeddedFont>
      <p:font typeface="Calibri" panose="020F0502020204030204" pitchFamily="34" charset="0"/>
      <p:regular r:id="rId12"/>
      <p:bold r:id="rId13"/>
      <p:italic r:id="rId14"/>
      <p:boldItalic r:id="rId15"/>
    </p:embeddedFont>
    <p:embeddedFont>
      <p:font typeface="Canva Sans" panose="020B0503030501040103" pitchFamily="34" charset="0"/>
      <p:regular r:id="rId16"/>
    </p:embeddedFont>
    <p:embeddedFont>
      <p:font typeface="Canva Sans Bold" panose="020B0803030501040103" pitchFamily="34" charset="0"/>
      <p:regular r:id="rId17"/>
      <p:bold r:id="rId18"/>
    </p:embeddedFont>
    <p:embeddedFont>
      <p:font typeface="Dosis Regular Bold" panose="02010603020202060003" pitchFamily="2" charset="77"/>
      <p:regular r:id="rId19"/>
    </p:embeddedFont>
    <p:embeddedFont>
      <p:font typeface="Poppins" pitchFamily="2" charset="77"/>
      <p:regular r:id="rId20"/>
      <p:bold r:id="rId21"/>
      <p:italic r:id="rId22"/>
      <p:boldItalic r:id="rId23"/>
    </p:embeddedFont>
    <p:embeddedFont>
      <p:font typeface="Staatliches" pitchFamily="2" charset="0"/>
      <p:regular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37" autoAdjust="0"/>
    <p:restoredTop sz="94620" autoAdjust="0"/>
  </p:normalViewPr>
  <p:slideViewPr>
    <p:cSldViewPr>
      <p:cViewPr varScale="1">
        <p:scale>
          <a:sx n="68" d="100"/>
          <a:sy n="68" d="100"/>
        </p:scale>
        <p:origin x="424" y="23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4.fntdata"/><Relationship Id="rId18" Type="http://schemas.openxmlformats.org/officeDocument/2006/relationships/font" Target="fonts/font9.fntdata"/><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12.fntdata"/><Relationship Id="rId7" Type="http://schemas.openxmlformats.org/officeDocument/2006/relationships/slide" Target="slides/slide6.xml"/><Relationship Id="rId12" Type="http://schemas.openxmlformats.org/officeDocument/2006/relationships/font" Target="fonts/font3.fntdata"/><Relationship Id="rId17" Type="http://schemas.openxmlformats.org/officeDocument/2006/relationships/font" Target="fonts/font8.fntdata"/><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7.fntdata"/><Relationship Id="rId20"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2.fntdata"/><Relationship Id="rId24" Type="http://schemas.openxmlformats.org/officeDocument/2006/relationships/font" Target="fonts/font15.fntdata"/><Relationship Id="rId5" Type="http://schemas.openxmlformats.org/officeDocument/2006/relationships/slide" Target="slides/slide4.xml"/><Relationship Id="rId15" Type="http://schemas.openxmlformats.org/officeDocument/2006/relationships/font" Target="fonts/font6.fntdata"/><Relationship Id="rId23" Type="http://schemas.openxmlformats.org/officeDocument/2006/relationships/font" Target="fonts/font14.fntdata"/><Relationship Id="rId28" Type="http://schemas.openxmlformats.org/officeDocument/2006/relationships/tableStyles" Target="tableStyles.xml"/><Relationship Id="rId10" Type="http://schemas.openxmlformats.org/officeDocument/2006/relationships/font" Target="fonts/font1.fntdata"/><Relationship Id="rId19"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notesMaster" Target="notesMasters/notesMaster1.xml"/><Relationship Id="rId14" Type="http://schemas.openxmlformats.org/officeDocument/2006/relationships/font" Target="fonts/font5.fntdata"/><Relationship Id="rId22" Type="http://schemas.openxmlformats.org/officeDocument/2006/relationships/font" Target="fonts/font13.fntdata"/><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04.03.2023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Hello everyone,</a:t>
            </a:r>
          </a:p>
          <a:p>
            <a:endParaRPr lang="en-US"/>
          </a:p>
          <a:p>
            <a:r>
              <a:rPr lang="en-US"/>
              <a:t>Today I'm going to talk about two of the most popular big data analytics technologies - MapReduce and Apache Spark. As we all know, data is becoming more and more valuable in today's digital age, and the ability to effectively manage and analyze large amounts of data has become a critical skill for individuals and organizations alike.</a:t>
            </a:r>
          </a:p>
          <a:p>
            <a:endParaRPr lang="en-US"/>
          </a:p>
          <a:p>
            <a:r>
              <a:rPr lang="en-US"/>
              <a:t>In this presentation, I'll be providing an introduction to MapReduce and Apache Spark, two of the most widely used technologies for processing and analyzing big data. I'll be showcasing the results of loading, processing, and applying queries to a selected dataset on air flight delays.</a:t>
            </a:r>
          </a:p>
          <a:p>
            <a:endParaRPr lang="en-US"/>
          </a:p>
          <a:p>
            <a:r>
              <a:rPr lang="en-US"/>
              <a:t>Moreover, I'll be comparing and contrasting MapReduce and Apache Spark based on two key parameters - 'ease of use' and 'fast process'. This will help us understand the key differences between the two technologies and determine which one might be better suited for different use cases.</a:t>
            </a:r>
          </a:p>
          <a:p>
            <a:endParaRPr lang="en-US"/>
          </a:p>
          <a:p>
            <a:r>
              <a:rPr lang="en-US"/>
              <a:t>So sit back, relax, and get ready to learn about MapReduce and Apache Spark, and how they can help you make the most of your big data analytics projects.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Here are some facts about me. I'm Dilanka Wickramasinghe, and I hold a BSc (Hons) in Electronic and Tele-Communication Engineering from the University of Moratuwa with a Minor in Entrepreneurship.</a:t>
            </a:r>
          </a:p>
          <a:p>
            <a:endParaRPr lang="en-US"/>
          </a:p>
          <a:p>
            <a:r>
              <a:rPr lang="en-US"/>
              <a:t>I am also the co-founder of IXD Labs (PVT) LTD, a tech startup that specializes in developing innovative software solutions to enhance user experiences.</a:t>
            </a:r>
          </a:p>
          <a:p>
            <a:endParaRPr lang="en-US"/>
          </a:p>
          <a:p>
            <a:r>
              <a:rPr lang="en-US"/>
              <a:t>Currently, I am pursuing an MSc in Data Science and Artificial Intelligence at the University of Moratuwa. This program has allowed me to expand my knowledge in the fields of data science and artificial intelligence.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MapReduce is a programming model and software framework used for processing large data sets in a distributed computing environment. It was introduced by Google in 2004 as a way to process vast amounts of data in parallel across large clusters of computers.</a:t>
            </a:r>
          </a:p>
          <a:p>
            <a:endParaRPr lang="en-US"/>
          </a:p>
          <a:p>
            <a:r>
              <a:rPr lang="en-US"/>
              <a:t>The MapReduce framework consists of two main stages: the map stage and the reduce stage. In the map stage, the input data is divided into smaller chunks and processed in parallel across multiple computers in a cluster. Each chunk of data is transformed into key-value pairs by applying a map function to the input data.</a:t>
            </a:r>
          </a:p>
          <a:p>
            <a:endParaRPr lang="en-US"/>
          </a:p>
          <a:p>
            <a:r>
              <a:rPr lang="en-US"/>
              <a:t>In the reduce stage, the output of the map stage is processed by a reduce function, which aggregates and summarizes the data based on the key-value pairs generated in the map stage. The results of the reduce stage are then combined to produce the final output of the MapReduce process.</a:t>
            </a:r>
          </a:p>
          <a:p>
            <a:endParaRPr lang="en-US"/>
          </a:p>
          <a:p>
            <a:r>
              <a:rPr lang="en-US"/>
              <a:t>MapReduce is a highly scalable and fault-tolerant framework, which makes it ideal for processing large datasets. It is widely used in the field of big data processing and is supported by a number of open source implementations, including Apache Hadoop and Apache Spark.</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Apache Spark is an open-source, distributed computing system used for large-scale data processing. It was developed at the University of California, Berkeley and released as an Apache project in 2014. Spark is designed to work with a variety of data sources, including Hadoop Distributed File System (HDFS), Apache Cassandra, Apache HBase, and Amazon S3.</a:t>
            </a:r>
          </a:p>
          <a:p>
            <a:endParaRPr lang="en-US"/>
          </a:p>
          <a:p>
            <a:r>
              <a:rPr lang="en-US"/>
              <a:t>Spark is built around a core data processing engine that supports in-memory processing, which makes it much faster than traditional data processing systems that rely on disk storage. It also includes a variety of modules for processing different types of data, including Structured Query Language (SQL), machine learning, graph processing, and streaming.</a:t>
            </a:r>
          </a:p>
          <a:p>
            <a:endParaRPr lang="en-US"/>
          </a:p>
          <a:p>
            <a:r>
              <a:rPr lang="en-US"/>
              <a:t>Spark uses a Resilient Distributed Dataset (RDD) as its primary data abstraction, which is a fault-tolerant collection of elements that can be processed in parallel across a cluster of computers. RDDs can be cached in memory to speed up iterative processing and are automatically recovered in the event of a node failure.</a:t>
            </a:r>
          </a:p>
          <a:p>
            <a:endParaRPr lang="en-US"/>
          </a:p>
          <a:p>
            <a:r>
              <a:rPr lang="en-US"/>
              <a:t>Spark is known for its ease of use and developer-friendly APIs, which include Java, Scala, Python, and R. It has become one of the most popular frameworks for big data processing and is widely used in industry and academia for a variety of applications, including data analytics, machine learning, and real-time stream processin</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GB" b="0" i="0" dirty="0">
                <a:solidFill>
                  <a:srgbClr val="212529"/>
                </a:solidFill>
                <a:effectLst/>
                <a:latin typeface="Poppins" panose="020B0604020202020204" pitchFamily="34" charset="0"/>
              </a:rPr>
              <a:t>Lets move to the Demo on loading, processing and applying queries to the selected dataset on airlines delayed flight dataset. </a:t>
            </a:r>
          </a:p>
        </p:txBody>
      </p:sp>
      <p:sp>
        <p:nvSpPr>
          <p:cNvPr id="4" name="Slide Number Placeholder 3"/>
          <p:cNvSpPr>
            <a:spLocks noGrp="1"/>
          </p:cNvSpPr>
          <p:nvPr>
            <p:ph type="sldNum" sz="quarter" idx="5"/>
          </p:nvPr>
        </p:nvSpPr>
        <p:spPr/>
        <p:txBody>
          <a:bodyPr/>
          <a:lstStyle/>
          <a:p>
            <a:fld id="{871B2431-D351-4C6E-A3CF-9DFAC0E3E050}" type="slidenum">
              <a:rPr lang="cs-CZ" smtClean="0"/>
              <a:t>5</a:t>
            </a:fld>
            <a:endParaRPr lang="cs-CZ"/>
          </a:p>
        </p:txBody>
      </p:sp>
    </p:spTree>
    <p:extLst>
      <p:ext uri="{BB962C8B-B14F-4D97-AF65-F5344CB8AC3E}">
        <p14:creationId xmlns:p14="http://schemas.microsoft.com/office/powerpoint/2010/main" val="7886092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Both MapReduce and Apache Spark are distributed computing frameworks used for processing large data sets, but they differ in terms of ease of use and speed.</a:t>
            </a:r>
          </a:p>
          <a:p>
            <a:endParaRPr lang="en-US"/>
          </a:p>
          <a:p>
            <a:r>
              <a:rPr lang="en-US"/>
              <a:t>Ease of Use:</a:t>
            </a:r>
          </a:p>
          <a:p>
            <a:endParaRPr lang="en-US"/>
          </a:p>
          <a:p>
            <a:r>
              <a:rPr lang="en-US"/>
              <a:t>MapReduce requires developers to write more code to implement data processing tasks, which can be time-consuming and error-prone.</a:t>
            </a:r>
          </a:p>
          <a:p>
            <a:r>
              <a:rPr lang="en-US"/>
              <a:t>Apache Spark provides a simpler, more developer-friendly API that makes it easier to write and debug code.</a:t>
            </a:r>
          </a:p>
          <a:p>
            <a:endParaRPr lang="en-US"/>
          </a:p>
          <a:p>
            <a:r>
              <a:rPr lang="en-US"/>
              <a:t>Fast Processing:</a:t>
            </a:r>
          </a:p>
          <a:p>
            <a:endParaRPr lang="en-US"/>
          </a:p>
          <a:p>
            <a:r>
              <a:rPr lang="en-US"/>
              <a:t>MapReduce is slower than Apache Spark due to its reliance on disk storage for intermediate data. Each step of the MapReduce process involves writing data to disk, which can slow down processing times.</a:t>
            </a:r>
          </a:p>
          <a:p>
            <a:r>
              <a:rPr lang="en-US"/>
              <a:t>Apache Spark is faster than MapReduce due to its in-memory processing capabilities. Data can be cached in memory, which speeds up iterative processing tasks.</a:t>
            </a:r>
          </a:p>
          <a:p>
            <a:endParaRPr lang="en-US"/>
          </a:p>
          <a:p>
            <a:r>
              <a:rPr lang="en-US"/>
              <a:t>In summary, Apache Spark is generally considered to be easier to use than MapReduce, thanks to its simpler APIs and interactive development environment. It is also faster than MapReduce due to its ability to process data in memory, making it more suitable for real-time data processing and iterative processing tasks.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3/4/23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3/4/23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3/4/23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3/4/23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3/4/23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3/4/23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3/4/23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3/4/23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3/4/23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3/4/23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3/4/23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3/4/23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sv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0.png"/><Relationship Id="rId3" Type="http://schemas.openxmlformats.org/officeDocument/2006/relationships/image" Target="../media/image3.png"/><Relationship Id="rId7" Type="http://schemas.openxmlformats.org/officeDocument/2006/relationships/image" Target="../media/image14.png"/><Relationship Id="rId12" Type="http://schemas.openxmlformats.org/officeDocument/2006/relationships/image" Target="../media/image19.sv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3.png"/><Relationship Id="rId11" Type="http://schemas.openxmlformats.org/officeDocument/2006/relationships/image" Target="../media/image18.pn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svg"/><Relationship Id="rId14" Type="http://schemas.openxmlformats.org/officeDocument/2006/relationships/image" Target="../media/image21.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23.png"/><Relationship Id="rId4" Type="http://schemas.openxmlformats.org/officeDocument/2006/relationships/image" Target="../media/image22.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C4BDC8"/>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892243" y="4089367"/>
            <a:ext cx="4114800" cy="4114800"/>
          </a:xfrm>
          <a:prstGeom prst="rect">
            <a:avLst/>
          </a:prstGeom>
        </p:spPr>
      </p:pic>
      <p:sp>
        <p:nvSpPr>
          <p:cNvPr id="3" name="TextBox 3"/>
          <p:cNvSpPr txBox="1"/>
          <p:nvPr/>
        </p:nvSpPr>
        <p:spPr>
          <a:xfrm>
            <a:off x="228600" y="421915"/>
            <a:ext cx="17754600" cy="3143081"/>
          </a:xfrm>
          <a:prstGeom prst="rect">
            <a:avLst/>
          </a:prstGeom>
        </p:spPr>
        <p:txBody>
          <a:bodyPr wrap="square" lIns="0" tIns="0" rIns="0" bIns="0" rtlCol="0" anchor="t">
            <a:spAutoFit/>
          </a:bodyPr>
          <a:lstStyle/>
          <a:p>
            <a:pPr algn="ctr">
              <a:lnSpc>
                <a:spcPts val="13439"/>
              </a:lnSpc>
            </a:pPr>
            <a:r>
              <a:rPr lang="en-US" sz="9600" dirty="0">
                <a:solidFill>
                  <a:srgbClr val="2C5189"/>
                </a:solidFill>
                <a:latin typeface="Staatliches"/>
              </a:rPr>
              <a:t>Big Data Analytics Technologies</a:t>
            </a:r>
          </a:p>
          <a:p>
            <a:pPr algn="ctr">
              <a:lnSpc>
                <a:spcPts val="11760"/>
              </a:lnSpc>
              <a:spcBef>
                <a:spcPct val="0"/>
              </a:spcBef>
            </a:pPr>
            <a:r>
              <a:rPr lang="en-US" sz="8400" dirty="0" err="1">
                <a:solidFill>
                  <a:srgbClr val="2C5189"/>
                </a:solidFill>
                <a:latin typeface="Staatliches"/>
              </a:rPr>
              <a:t>Mapreduce</a:t>
            </a:r>
            <a:r>
              <a:rPr lang="en-US" sz="8400" dirty="0">
                <a:solidFill>
                  <a:srgbClr val="2C5189"/>
                </a:solidFill>
                <a:latin typeface="Staatliches"/>
              </a:rPr>
              <a:t> vs spark</a:t>
            </a:r>
          </a:p>
        </p:txBody>
      </p:sp>
      <p:sp>
        <p:nvSpPr>
          <p:cNvPr id="4" name="TextBox 4"/>
          <p:cNvSpPr txBox="1"/>
          <p:nvPr/>
        </p:nvSpPr>
        <p:spPr>
          <a:xfrm>
            <a:off x="6119589" y="8652339"/>
            <a:ext cx="6048821" cy="712470"/>
          </a:xfrm>
          <a:prstGeom prst="rect">
            <a:avLst/>
          </a:prstGeom>
        </p:spPr>
        <p:txBody>
          <a:bodyPr lIns="0" tIns="0" rIns="0" bIns="0" rtlCol="0" anchor="t">
            <a:spAutoFit/>
          </a:bodyPr>
          <a:lstStyle/>
          <a:p>
            <a:pPr algn="ctr">
              <a:lnSpc>
                <a:spcPts val="5880"/>
              </a:lnSpc>
              <a:spcBef>
                <a:spcPct val="0"/>
              </a:spcBef>
            </a:pPr>
            <a:r>
              <a:rPr lang="en-US" sz="4200">
                <a:solidFill>
                  <a:srgbClr val="111112"/>
                </a:solidFill>
                <a:latin typeface="Cabin SemiBold"/>
              </a:rPr>
              <a:t>-Dilanka Wickramasinghe-</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a:stretch>
            <a:fillRect/>
          </a:stretch>
        </p:blipFill>
        <p:spPr>
          <a:xfrm>
            <a:off x="0" y="0"/>
            <a:ext cx="18288000" cy="10287000"/>
          </a:xfrm>
          <a:prstGeom prst="rect">
            <a:avLst/>
          </a:prstGeom>
        </p:spPr>
      </p:pic>
      <p:sp>
        <p:nvSpPr>
          <p:cNvPr id="3" name="AutoShape 3"/>
          <p:cNvSpPr/>
          <p:nvPr/>
        </p:nvSpPr>
        <p:spPr>
          <a:xfrm>
            <a:off x="0" y="467588"/>
            <a:ext cx="1813150" cy="639007"/>
          </a:xfrm>
          <a:prstGeom prst="rect">
            <a:avLst/>
          </a:prstGeom>
          <a:solidFill>
            <a:srgbClr val="2C5189"/>
          </a:solidFill>
        </p:spPr>
      </p:sp>
      <p:sp>
        <p:nvSpPr>
          <p:cNvPr id="4" name="TextBox 4"/>
          <p:cNvSpPr txBox="1"/>
          <p:nvPr/>
        </p:nvSpPr>
        <p:spPr>
          <a:xfrm>
            <a:off x="2089040" y="328940"/>
            <a:ext cx="4630638" cy="821055"/>
          </a:xfrm>
          <a:prstGeom prst="rect">
            <a:avLst/>
          </a:prstGeom>
        </p:spPr>
        <p:txBody>
          <a:bodyPr lIns="0" tIns="0" rIns="0" bIns="0" rtlCol="0" anchor="t">
            <a:spAutoFit/>
          </a:bodyPr>
          <a:lstStyle/>
          <a:p>
            <a:pPr>
              <a:lnSpc>
                <a:spcPts val="6719"/>
              </a:lnSpc>
              <a:spcBef>
                <a:spcPct val="0"/>
              </a:spcBef>
            </a:pPr>
            <a:r>
              <a:rPr lang="en-US" sz="4800">
                <a:solidFill>
                  <a:srgbClr val="111112"/>
                </a:solidFill>
                <a:latin typeface="Staatliches Bold"/>
              </a:rPr>
              <a:t>SOME FACTS ABOUT ME</a:t>
            </a:r>
          </a:p>
        </p:txBody>
      </p:sp>
      <p:grpSp>
        <p:nvGrpSpPr>
          <p:cNvPr id="5" name="Group 5"/>
          <p:cNvGrpSpPr/>
          <p:nvPr/>
        </p:nvGrpSpPr>
        <p:grpSpPr>
          <a:xfrm>
            <a:off x="424761" y="2446995"/>
            <a:ext cx="13780387" cy="4089106"/>
            <a:chOff x="0" y="0"/>
            <a:chExt cx="18373849" cy="5452141"/>
          </a:xfrm>
        </p:grpSpPr>
        <p:grpSp>
          <p:nvGrpSpPr>
            <p:cNvPr id="6" name="Group 6"/>
            <p:cNvGrpSpPr/>
            <p:nvPr/>
          </p:nvGrpSpPr>
          <p:grpSpPr>
            <a:xfrm>
              <a:off x="0" y="0"/>
              <a:ext cx="18373849" cy="5452141"/>
              <a:chOff x="0" y="0"/>
              <a:chExt cx="2730264" cy="810162"/>
            </a:xfrm>
          </p:grpSpPr>
          <p:sp>
            <p:nvSpPr>
              <p:cNvPr id="7" name="Freeform 7"/>
              <p:cNvSpPr/>
              <p:nvPr/>
            </p:nvSpPr>
            <p:spPr>
              <a:xfrm>
                <a:off x="0" y="0"/>
                <a:ext cx="2730264" cy="810162"/>
              </a:xfrm>
              <a:custGeom>
                <a:avLst/>
                <a:gdLst/>
                <a:ahLst/>
                <a:cxnLst/>
                <a:rect l="l" t="t" r="r" b="b"/>
                <a:pathLst>
                  <a:path w="2730264" h="810162">
                    <a:moveTo>
                      <a:pt x="2605804" y="810161"/>
                    </a:moveTo>
                    <a:lnTo>
                      <a:pt x="124460" y="810161"/>
                    </a:lnTo>
                    <a:cubicBezTo>
                      <a:pt x="55880" y="810161"/>
                      <a:pt x="0" y="754282"/>
                      <a:pt x="0" y="685702"/>
                    </a:cubicBezTo>
                    <a:lnTo>
                      <a:pt x="0" y="124460"/>
                    </a:lnTo>
                    <a:cubicBezTo>
                      <a:pt x="0" y="55880"/>
                      <a:pt x="55880" y="0"/>
                      <a:pt x="124460" y="0"/>
                    </a:cubicBezTo>
                    <a:lnTo>
                      <a:pt x="2605804" y="0"/>
                    </a:lnTo>
                    <a:cubicBezTo>
                      <a:pt x="2674384" y="0"/>
                      <a:pt x="2730264" y="55880"/>
                      <a:pt x="2730264" y="124460"/>
                    </a:cubicBezTo>
                    <a:lnTo>
                      <a:pt x="2730264" y="685702"/>
                    </a:lnTo>
                    <a:cubicBezTo>
                      <a:pt x="2730264" y="754282"/>
                      <a:pt x="2674384" y="810162"/>
                      <a:pt x="2605804" y="810162"/>
                    </a:cubicBezTo>
                    <a:close/>
                  </a:path>
                </a:pathLst>
              </a:custGeom>
              <a:solidFill>
                <a:srgbClr val="FFFFFF">
                  <a:alpha val="25882"/>
                </a:srgbClr>
              </a:solidFill>
            </p:spPr>
          </p:sp>
        </p:grpSp>
        <p:pic>
          <p:nvPicPr>
            <p:cNvPr id="8" name="Picture 8"/>
            <p:cNvPicPr>
              <a:picLocks noChangeAspect="1"/>
            </p:cNvPicPr>
            <p:nvPr/>
          </p:nvPicPr>
          <p:blipFill>
            <a:blip r:embed="rId4"/>
            <a:srcRect t="28854" b="12311"/>
            <a:stretch>
              <a:fillRect/>
            </a:stretch>
          </p:blipFill>
          <p:spPr>
            <a:xfrm>
              <a:off x="610608" y="2475591"/>
              <a:ext cx="2990285" cy="808182"/>
            </a:xfrm>
            <a:prstGeom prst="rect">
              <a:avLst/>
            </a:prstGeom>
          </p:spPr>
        </p:pic>
        <p:pic>
          <p:nvPicPr>
            <p:cNvPr id="9" name="Picture 9"/>
            <p:cNvPicPr>
              <a:picLocks noChangeAspect="1"/>
            </p:cNvPicPr>
            <p:nvPr/>
          </p:nvPicPr>
          <p:blipFill>
            <a:blip r:embed="rId5"/>
            <a:srcRect l="6133" t="35879" r="5519" b="36770"/>
            <a:stretch>
              <a:fillRect/>
            </a:stretch>
          </p:blipFill>
          <p:spPr>
            <a:xfrm>
              <a:off x="734969" y="922124"/>
              <a:ext cx="2797152" cy="865922"/>
            </a:xfrm>
            <a:prstGeom prst="rect">
              <a:avLst/>
            </a:prstGeom>
          </p:spPr>
        </p:pic>
        <p:sp>
          <p:nvSpPr>
            <p:cNvPr id="10" name="TextBox 10"/>
            <p:cNvSpPr txBox="1"/>
            <p:nvPr/>
          </p:nvSpPr>
          <p:spPr>
            <a:xfrm>
              <a:off x="4190609" y="668442"/>
              <a:ext cx="13572605" cy="1316135"/>
            </a:xfrm>
            <a:prstGeom prst="rect">
              <a:avLst/>
            </a:prstGeom>
          </p:spPr>
          <p:txBody>
            <a:bodyPr lIns="0" tIns="0" rIns="0" bIns="0" rtlCol="0" anchor="t">
              <a:spAutoFit/>
            </a:bodyPr>
            <a:lstStyle/>
            <a:p>
              <a:pPr>
                <a:lnSpc>
                  <a:spcPts val="4016"/>
                </a:lnSpc>
              </a:pPr>
              <a:r>
                <a:rPr lang="en-US" sz="2868">
                  <a:solidFill>
                    <a:srgbClr val="111112"/>
                  </a:solidFill>
                  <a:latin typeface="Dosis Regular Bold"/>
                </a:rPr>
                <a:t>BSc (Hons) in Electronic and Tele-Communication Engineering (1st), UoM</a:t>
              </a:r>
            </a:p>
            <a:p>
              <a:pPr>
                <a:lnSpc>
                  <a:spcPts val="4016"/>
                </a:lnSpc>
                <a:spcBef>
                  <a:spcPct val="0"/>
                </a:spcBef>
              </a:pPr>
              <a:r>
                <a:rPr lang="en-US" sz="2868">
                  <a:solidFill>
                    <a:srgbClr val="111112"/>
                  </a:solidFill>
                  <a:latin typeface="Dosis Regular Bold"/>
                </a:rPr>
                <a:t>Minor in Entrepreneurship, UoM</a:t>
              </a:r>
            </a:p>
          </p:txBody>
        </p:sp>
        <p:sp>
          <p:nvSpPr>
            <p:cNvPr id="11" name="TextBox 11"/>
            <p:cNvSpPr txBox="1"/>
            <p:nvPr/>
          </p:nvSpPr>
          <p:spPr>
            <a:xfrm>
              <a:off x="4197496" y="2418441"/>
              <a:ext cx="8169877" cy="638061"/>
            </a:xfrm>
            <a:prstGeom prst="rect">
              <a:avLst/>
            </a:prstGeom>
          </p:spPr>
          <p:txBody>
            <a:bodyPr lIns="0" tIns="0" rIns="0" bIns="0" rtlCol="0" anchor="t">
              <a:spAutoFit/>
            </a:bodyPr>
            <a:lstStyle/>
            <a:p>
              <a:pPr>
                <a:lnSpc>
                  <a:spcPts val="4016"/>
                </a:lnSpc>
                <a:spcBef>
                  <a:spcPct val="0"/>
                </a:spcBef>
              </a:pPr>
              <a:r>
                <a:rPr lang="en-US" sz="2868">
                  <a:solidFill>
                    <a:srgbClr val="111112"/>
                  </a:solidFill>
                  <a:latin typeface="Dosis Regular Bold"/>
                </a:rPr>
                <a:t>Co-Founder of IXD Labs (PVT) LTD</a:t>
              </a:r>
            </a:p>
          </p:txBody>
        </p:sp>
        <p:sp>
          <p:nvSpPr>
            <p:cNvPr id="12" name="TextBox 12"/>
            <p:cNvSpPr txBox="1"/>
            <p:nvPr/>
          </p:nvSpPr>
          <p:spPr>
            <a:xfrm>
              <a:off x="4222245" y="3694772"/>
              <a:ext cx="11537581" cy="638061"/>
            </a:xfrm>
            <a:prstGeom prst="rect">
              <a:avLst/>
            </a:prstGeom>
          </p:spPr>
          <p:txBody>
            <a:bodyPr lIns="0" tIns="0" rIns="0" bIns="0" rtlCol="0" anchor="t">
              <a:spAutoFit/>
            </a:bodyPr>
            <a:lstStyle/>
            <a:p>
              <a:pPr>
                <a:lnSpc>
                  <a:spcPts val="4016"/>
                </a:lnSpc>
                <a:spcBef>
                  <a:spcPct val="0"/>
                </a:spcBef>
              </a:pPr>
              <a:r>
                <a:rPr lang="en-US" sz="2868">
                  <a:solidFill>
                    <a:srgbClr val="111112"/>
                  </a:solidFill>
                  <a:latin typeface="Dosis Regular Bold"/>
                </a:rPr>
                <a:t>MSc in Data Science and Artificial Intelligence (Reading), UoM</a:t>
              </a:r>
            </a:p>
          </p:txBody>
        </p:sp>
        <p:pic>
          <p:nvPicPr>
            <p:cNvPr id="13" name="Picture 13"/>
            <p:cNvPicPr>
              <a:picLocks noChangeAspect="1"/>
            </p:cNvPicPr>
            <p:nvPr/>
          </p:nvPicPr>
          <p:blipFill>
            <a:blip r:embed="rId6"/>
            <a:srcRect r="65520"/>
            <a:stretch>
              <a:fillRect/>
            </a:stretch>
          </p:blipFill>
          <p:spPr>
            <a:xfrm>
              <a:off x="1499176" y="3512373"/>
              <a:ext cx="1107605" cy="1284934"/>
            </a:xfrm>
            <a:prstGeom prst="rect">
              <a:avLst/>
            </a:prstGeom>
          </p:spPr>
        </p:pic>
      </p:grpSp>
      <p:pic>
        <p:nvPicPr>
          <p:cNvPr id="14" name="Picture 14"/>
          <p:cNvPicPr>
            <a:picLocks noChangeAspect="1"/>
          </p:cNvPicPr>
          <p:nvPr/>
        </p:nvPicPr>
        <p:blipFill>
          <a:blip r:embed="rId7"/>
          <a:srcRect l="11775" t="4368" r="18348"/>
          <a:stretch>
            <a:fillRect/>
          </a:stretch>
        </p:blipFill>
        <p:spPr>
          <a:xfrm>
            <a:off x="12472025" y="2727419"/>
            <a:ext cx="5286110" cy="7089824"/>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a:stretch>
            <a:fillRect/>
          </a:stretch>
        </p:blipFill>
        <p:spPr>
          <a:xfrm>
            <a:off x="0" y="0"/>
            <a:ext cx="18288000" cy="10287000"/>
          </a:xfrm>
          <a:prstGeom prst="rect">
            <a:avLst/>
          </a:prstGeom>
        </p:spPr>
      </p:pic>
      <p:sp>
        <p:nvSpPr>
          <p:cNvPr id="3" name="AutoShape 3"/>
          <p:cNvSpPr/>
          <p:nvPr/>
        </p:nvSpPr>
        <p:spPr>
          <a:xfrm>
            <a:off x="0" y="467588"/>
            <a:ext cx="1813150" cy="639007"/>
          </a:xfrm>
          <a:prstGeom prst="rect">
            <a:avLst/>
          </a:prstGeom>
          <a:solidFill>
            <a:srgbClr val="2C5189"/>
          </a:solidFill>
        </p:spPr>
      </p:sp>
      <p:grpSp>
        <p:nvGrpSpPr>
          <p:cNvPr id="4" name="Group 4"/>
          <p:cNvGrpSpPr/>
          <p:nvPr/>
        </p:nvGrpSpPr>
        <p:grpSpPr>
          <a:xfrm>
            <a:off x="1210670" y="1506082"/>
            <a:ext cx="16048630" cy="8212041"/>
            <a:chOff x="0" y="0"/>
            <a:chExt cx="3179664" cy="1627025"/>
          </a:xfrm>
        </p:grpSpPr>
        <p:sp>
          <p:nvSpPr>
            <p:cNvPr id="5" name="Freeform 5"/>
            <p:cNvSpPr/>
            <p:nvPr/>
          </p:nvSpPr>
          <p:spPr>
            <a:xfrm>
              <a:off x="0" y="0"/>
              <a:ext cx="3179664" cy="1627025"/>
            </a:xfrm>
            <a:custGeom>
              <a:avLst/>
              <a:gdLst/>
              <a:ahLst/>
              <a:cxnLst/>
              <a:rect l="l" t="t" r="r" b="b"/>
              <a:pathLst>
                <a:path w="3179664" h="1627025">
                  <a:moveTo>
                    <a:pt x="3055204" y="1627025"/>
                  </a:moveTo>
                  <a:lnTo>
                    <a:pt x="124460" y="1627025"/>
                  </a:lnTo>
                  <a:cubicBezTo>
                    <a:pt x="55880" y="1627025"/>
                    <a:pt x="0" y="1571145"/>
                    <a:pt x="0" y="1502565"/>
                  </a:cubicBezTo>
                  <a:lnTo>
                    <a:pt x="0" y="124460"/>
                  </a:lnTo>
                  <a:cubicBezTo>
                    <a:pt x="0" y="55880"/>
                    <a:pt x="55880" y="0"/>
                    <a:pt x="124460" y="0"/>
                  </a:cubicBezTo>
                  <a:lnTo>
                    <a:pt x="3055204" y="0"/>
                  </a:lnTo>
                  <a:cubicBezTo>
                    <a:pt x="3123784" y="0"/>
                    <a:pt x="3179664" y="55880"/>
                    <a:pt x="3179664" y="124460"/>
                  </a:cubicBezTo>
                  <a:lnTo>
                    <a:pt x="3179664" y="1502566"/>
                  </a:lnTo>
                  <a:cubicBezTo>
                    <a:pt x="3179664" y="1571146"/>
                    <a:pt x="3123784" y="1627025"/>
                    <a:pt x="3055204" y="1627025"/>
                  </a:cubicBezTo>
                  <a:close/>
                </a:path>
              </a:pathLst>
            </a:custGeom>
            <a:solidFill>
              <a:srgbClr val="FFFFFF">
                <a:alpha val="25882"/>
              </a:srgbClr>
            </a:solidFill>
          </p:spPr>
        </p:sp>
      </p:grpSp>
      <p:pic>
        <p:nvPicPr>
          <p:cNvPr id="7" name="Picture 7"/>
          <p:cNvPicPr>
            <a:picLocks noChangeAspect="1"/>
          </p:cNvPicPr>
          <p:nvPr/>
        </p:nvPicPr>
        <p:blipFill>
          <a:blip r:embed="rId4"/>
          <a:srcRect/>
          <a:stretch>
            <a:fillRect/>
          </a:stretch>
        </p:blipFill>
        <p:spPr>
          <a:xfrm>
            <a:off x="3980512" y="8218061"/>
            <a:ext cx="5000205" cy="1500061"/>
          </a:xfrm>
          <a:prstGeom prst="rect">
            <a:avLst/>
          </a:prstGeom>
        </p:spPr>
      </p:pic>
      <p:pic>
        <p:nvPicPr>
          <p:cNvPr id="8" name="Picture 8"/>
          <p:cNvPicPr>
            <a:picLocks noChangeAspect="1"/>
          </p:cNvPicPr>
          <p:nvPr/>
        </p:nvPicPr>
        <p:blipFill>
          <a:blip r:embed="rId5"/>
          <a:srcRect l="23361" r="18503" b="24938"/>
          <a:stretch>
            <a:fillRect/>
          </a:stretch>
        </p:blipFill>
        <p:spPr>
          <a:xfrm>
            <a:off x="9521281" y="8123887"/>
            <a:ext cx="3019551" cy="1591018"/>
          </a:xfrm>
          <a:prstGeom prst="rect">
            <a:avLst/>
          </a:prstGeom>
        </p:spPr>
      </p:pic>
      <p:sp>
        <p:nvSpPr>
          <p:cNvPr id="9" name="TextBox 9"/>
          <p:cNvSpPr txBox="1"/>
          <p:nvPr/>
        </p:nvSpPr>
        <p:spPr>
          <a:xfrm>
            <a:off x="2089040" y="328940"/>
            <a:ext cx="2521314" cy="820989"/>
          </a:xfrm>
          <a:prstGeom prst="rect">
            <a:avLst/>
          </a:prstGeom>
        </p:spPr>
        <p:txBody>
          <a:bodyPr lIns="0" tIns="0" rIns="0" bIns="0" rtlCol="0" anchor="t">
            <a:spAutoFit/>
          </a:bodyPr>
          <a:lstStyle/>
          <a:p>
            <a:pPr>
              <a:lnSpc>
                <a:spcPts val="6719"/>
              </a:lnSpc>
              <a:spcBef>
                <a:spcPct val="0"/>
              </a:spcBef>
            </a:pPr>
            <a:r>
              <a:rPr lang="en-US" sz="4800">
                <a:solidFill>
                  <a:srgbClr val="111112"/>
                </a:solidFill>
                <a:latin typeface="Staatliches"/>
              </a:rPr>
              <a:t>MapReduce</a:t>
            </a:r>
          </a:p>
        </p:txBody>
      </p:sp>
      <p:sp>
        <p:nvSpPr>
          <p:cNvPr id="10" name="TextBox 10"/>
          <p:cNvSpPr txBox="1"/>
          <p:nvPr/>
        </p:nvSpPr>
        <p:spPr>
          <a:xfrm>
            <a:off x="1731925" y="7598903"/>
            <a:ext cx="12443023" cy="488971"/>
          </a:xfrm>
          <a:prstGeom prst="rect">
            <a:avLst/>
          </a:prstGeom>
        </p:spPr>
        <p:txBody>
          <a:bodyPr lIns="0" tIns="0" rIns="0" bIns="0" rtlCol="0" anchor="t">
            <a:spAutoFit/>
          </a:bodyPr>
          <a:lstStyle/>
          <a:p>
            <a:pPr marL="619407" lvl="1" indent="-309703">
              <a:lnSpc>
                <a:spcPts val="4016"/>
              </a:lnSpc>
              <a:buFont typeface="Arial"/>
              <a:buChar char="•"/>
            </a:pPr>
            <a:r>
              <a:rPr lang="en-US" sz="2868">
                <a:solidFill>
                  <a:srgbClr val="111112"/>
                </a:solidFill>
                <a:latin typeface="Dosis Regular Bold"/>
              </a:rPr>
              <a:t>Highly scalable and fault-tolerant framework --&gt; Ideal for processing large datasets</a:t>
            </a:r>
          </a:p>
        </p:txBody>
      </p:sp>
      <p:sp>
        <p:nvSpPr>
          <p:cNvPr id="11" name="TextBox 11"/>
          <p:cNvSpPr txBox="1"/>
          <p:nvPr/>
        </p:nvSpPr>
        <p:spPr>
          <a:xfrm>
            <a:off x="1731925" y="2037169"/>
            <a:ext cx="12443023" cy="2003050"/>
          </a:xfrm>
          <a:prstGeom prst="rect">
            <a:avLst/>
          </a:prstGeom>
        </p:spPr>
        <p:txBody>
          <a:bodyPr lIns="0" tIns="0" rIns="0" bIns="0" rtlCol="0" anchor="t">
            <a:spAutoFit/>
          </a:bodyPr>
          <a:lstStyle/>
          <a:p>
            <a:pPr marL="619407" lvl="1" indent="-309703">
              <a:lnSpc>
                <a:spcPts val="4016"/>
              </a:lnSpc>
              <a:buFont typeface="Arial"/>
              <a:buChar char="•"/>
            </a:pPr>
            <a:r>
              <a:rPr lang="en-US" sz="2868">
                <a:solidFill>
                  <a:srgbClr val="111112"/>
                </a:solidFill>
                <a:latin typeface="Dosis Regular Bold"/>
              </a:rPr>
              <a:t>Introduced by Google in 2004.</a:t>
            </a:r>
          </a:p>
          <a:p>
            <a:pPr marL="619407" lvl="1" indent="-309703">
              <a:lnSpc>
                <a:spcPts val="4016"/>
              </a:lnSpc>
              <a:buFont typeface="Arial"/>
              <a:buChar char="•"/>
            </a:pPr>
            <a:r>
              <a:rPr lang="en-US" sz="2868">
                <a:solidFill>
                  <a:srgbClr val="111112"/>
                </a:solidFill>
                <a:latin typeface="Dosis Regular Bold"/>
              </a:rPr>
              <a:t>Two main stages,</a:t>
            </a:r>
          </a:p>
          <a:p>
            <a:pPr marL="1238814" lvl="2" indent="-412938">
              <a:lnSpc>
                <a:spcPts val="4016"/>
              </a:lnSpc>
              <a:buFont typeface="Arial"/>
              <a:buChar char="⚬"/>
            </a:pPr>
            <a:r>
              <a:rPr lang="en-US" sz="2868">
                <a:solidFill>
                  <a:srgbClr val="111112"/>
                </a:solidFill>
                <a:latin typeface="Dosis Regular Bold"/>
              </a:rPr>
              <a:t>Map</a:t>
            </a:r>
          </a:p>
          <a:p>
            <a:pPr marL="1238814" lvl="2" indent="-412938">
              <a:lnSpc>
                <a:spcPts val="4016"/>
              </a:lnSpc>
              <a:buFont typeface="Arial"/>
              <a:buChar char="⚬"/>
            </a:pPr>
            <a:r>
              <a:rPr lang="en-US" sz="2868">
                <a:solidFill>
                  <a:srgbClr val="111112"/>
                </a:solidFill>
                <a:latin typeface="Dosis Regular Bold"/>
              </a:rPr>
              <a:t>Reduce</a:t>
            </a:r>
          </a:p>
        </p:txBody>
      </p:sp>
      <p:pic>
        <p:nvPicPr>
          <p:cNvPr id="13" name="Picture 12" descr="Diagram, timeline&#10;&#10;Description automatically generated">
            <a:extLst>
              <a:ext uri="{FF2B5EF4-FFF2-40B4-BE49-F238E27FC236}">
                <a16:creationId xmlns:a16="http://schemas.microsoft.com/office/drawing/2014/main" id="{AE62FBB0-A609-5352-46DB-9CD316386F5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19798" y="2199126"/>
            <a:ext cx="11915126" cy="5269589"/>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a:stretch>
            <a:fillRect/>
          </a:stretch>
        </p:blipFill>
        <p:spPr>
          <a:xfrm>
            <a:off x="0" y="0"/>
            <a:ext cx="18288000" cy="10287000"/>
          </a:xfrm>
          <a:prstGeom prst="rect">
            <a:avLst/>
          </a:prstGeom>
        </p:spPr>
      </p:pic>
      <p:sp>
        <p:nvSpPr>
          <p:cNvPr id="3" name="AutoShape 3"/>
          <p:cNvSpPr/>
          <p:nvPr/>
        </p:nvSpPr>
        <p:spPr>
          <a:xfrm>
            <a:off x="0" y="467588"/>
            <a:ext cx="1813150" cy="639007"/>
          </a:xfrm>
          <a:prstGeom prst="rect">
            <a:avLst/>
          </a:prstGeom>
          <a:solidFill>
            <a:srgbClr val="2C5189"/>
          </a:solidFill>
        </p:spPr>
      </p:sp>
      <p:grpSp>
        <p:nvGrpSpPr>
          <p:cNvPr id="4" name="Group 4"/>
          <p:cNvGrpSpPr/>
          <p:nvPr/>
        </p:nvGrpSpPr>
        <p:grpSpPr>
          <a:xfrm>
            <a:off x="1210670" y="1506082"/>
            <a:ext cx="16048630" cy="8212041"/>
            <a:chOff x="0" y="0"/>
            <a:chExt cx="3179664" cy="1627025"/>
          </a:xfrm>
        </p:grpSpPr>
        <p:sp>
          <p:nvSpPr>
            <p:cNvPr id="5" name="Freeform 5"/>
            <p:cNvSpPr/>
            <p:nvPr/>
          </p:nvSpPr>
          <p:spPr>
            <a:xfrm>
              <a:off x="0" y="0"/>
              <a:ext cx="3179664" cy="1627025"/>
            </a:xfrm>
            <a:custGeom>
              <a:avLst/>
              <a:gdLst/>
              <a:ahLst/>
              <a:cxnLst/>
              <a:rect l="l" t="t" r="r" b="b"/>
              <a:pathLst>
                <a:path w="3179664" h="1627025">
                  <a:moveTo>
                    <a:pt x="3055204" y="1627025"/>
                  </a:moveTo>
                  <a:lnTo>
                    <a:pt x="124460" y="1627025"/>
                  </a:lnTo>
                  <a:cubicBezTo>
                    <a:pt x="55880" y="1627025"/>
                    <a:pt x="0" y="1571145"/>
                    <a:pt x="0" y="1502565"/>
                  </a:cubicBezTo>
                  <a:lnTo>
                    <a:pt x="0" y="124460"/>
                  </a:lnTo>
                  <a:cubicBezTo>
                    <a:pt x="0" y="55880"/>
                    <a:pt x="55880" y="0"/>
                    <a:pt x="124460" y="0"/>
                  </a:cubicBezTo>
                  <a:lnTo>
                    <a:pt x="3055204" y="0"/>
                  </a:lnTo>
                  <a:cubicBezTo>
                    <a:pt x="3123784" y="0"/>
                    <a:pt x="3179664" y="55880"/>
                    <a:pt x="3179664" y="124460"/>
                  </a:cubicBezTo>
                  <a:lnTo>
                    <a:pt x="3179664" y="1502566"/>
                  </a:lnTo>
                  <a:cubicBezTo>
                    <a:pt x="3179664" y="1571146"/>
                    <a:pt x="3123784" y="1627025"/>
                    <a:pt x="3055204" y="1627025"/>
                  </a:cubicBezTo>
                  <a:close/>
                </a:path>
              </a:pathLst>
            </a:custGeom>
            <a:solidFill>
              <a:srgbClr val="FFFFFF">
                <a:alpha val="25882"/>
              </a:srgbClr>
            </a:solidFill>
          </p:spPr>
        </p:sp>
      </p:grpSp>
      <p:sp>
        <p:nvSpPr>
          <p:cNvPr id="6" name="TextBox 6"/>
          <p:cNvSpPr txBox="1"/>
          <p:nvPr/>
        </p:nvSpPr>
        <p:spPr>
          <a:xfrm>
            <a:off x="1731925" y="2037169"/>
            <a:ext cx="15305559" cy="6545284"/>
          </a:xfrm>
          <a:prstGeom prst="rect">
            <a:avLst/>
          </a:prstGeom>
        </p:spPr>
        <p:txBody>
          <a:bodyPr lIns="0" tIns="0" rIns="0" bIns="0" rtlCol="0" anchor="t">
            <a:spAutoFit/>
          </a:bodyPr>
          <a:lstStyle/>
          <a:p>
            <a:pPr marL="619407" lvl="1" indent="-309703">
              <a:lnSpc>
                <a:spcPts val="4016"/>
              </a:lnSpc>
              <a:buFont typeface="Arial"/>
              <a:buChar char="•"/>
            </a:pPr>
            <a:r>
              <a:rPr lang="en-US" sz="2868">
                <a:solidFill>
                  <a:srgbClr val="111112"/>
                </a:solidFill>
                <a:latin typeface="Dosis Regular Bold"/>
              </a:rPr>
              <a:t>Apache Spark is an open-source, distributed computing system used for large-scale data processing.</a:t>
            </a:r>
          </a:p>
          <a:p>
            <a:pPr marL="619407" lvl="1" indent="-309703">
              <a:lnSpc>
                <a:spcPts val="4016"/>
              </a:lnSpc>
              <a:buFont typeface="Arial"/>
              <a:buChar char="•"/>
            </a:pPr>
            <a:r>
              <a:rPr lang="en-US" sz="2868">
                <a:solidFill>
                  <a:srgbClr val="111112"/>
                </a:solidFill>
                <a:latin typeface="Dosis Regular Bold"/>
              </a:rPr>
              <a:t>Developed at the University of California, Berkeley and released as an Apache project in 2014.</a:t>
            </a:r>
          </a:p>
          <a:p>
            <a:pPr marL="619407" lvl="1" indent="-309703">
              <a:lnSpc>
                <a:spcPts val="4016"/>
              </a:lnSpc>
              <a:buFont typeface="Arial"/>
              <a:buChar char="•"/>
            </a:pPr>
            <a:r>
              <a:rPr lang="en-US" sz="2868">
                <a:solidFill>
                  <a:srgbClr val="111112"/>
                </a:solidFill>
                <a:latin typeface="Dosis Regular Bold"/>
              </a:rPr>
              <a:t>Work with a variety of data sources,</a:t>
            </a:r>
          </a:p>
          <a:p>
            <a:pPr>
              <a:lnSpc>
                <a:spcPts val="4016"/>
              </a:lnSpc>
            </a:pPr>
            <a:endParaRPr lang="en-US" sz="2868">
              <a:solidFill>
                <a:srgbClr val="111112"/>
              </a:solidFill>
              <a:latin typeface="Dosis Regular Bold"/>
            </a:endParaRPr>
          </a:p>
          <a:p>
            <a:pPr>
              <a:lnSpc>
                <a:spcPts val="4016"/>
              </a:lnSpc>
            </a:pPr>
            <a:endParaRPr lang="en-US" sz="2868">
              <a:solidFill>
                <a:srgbClr val="111112"/>
              </a:solidFill>
              <a:latin typeface="Dosis Regular Bold"/>
            </a:endParaRPr>
          </a:p>
          <a:p>
            <a:pPr marL="619407" lvl="1" indent="-309703">
              <a:lnSpc>
                <a:spcPts val="4016"/>
              </a:lnSpc>
              <a:buFont typeface="Arial"/>
              <a:buChar char="•"/>
            </a:pPr>
            <a:r>
              <a:rPr lang="en-US" sz="2868">
                <a:solidFill>
                  <a:srgbClr val="111112"/>
                </a:solidFill>
                <a:latin typeface="Dosis Regular Bold"/>
              </a:rPr>
              <a:t>Core data processing engine that supports in-memory processing --&gt; Faster than traditional</a:t>
            </a:r>
          </a:p>
          <a:p>
            <a:pPr marL="619407" lvl="1" indent="-309703">
              <a:lnSpc>
                <a:spcPts val="4016"/>
              </a:lnSpc>
              <a:buFont typeface="Arial"/>
              <a:buChar char="•"/>
            </a:pPr>
            <a:r>
              <a:rPr lang="en-US" sz="2868">
                <a:solidFill>
                  <a:srgbClr val="111112"/>
                </a:solidFill>
                <a:latin typeface="Dosis Regular Bold"/>
              </a:rPr>
              <a:t>Includes variety of modules for processing different types of data, </a:t>
            </a:r>
          </a:p>
          <a:p>
            <a:pPr marL="1238814" lvl="2" indent="-412938">
              <a:lnSpc>
                <a:spcPts val="4016"/>
              </a:lnSpc>
              <a:buFont typeface="Arial"/>
              <a:buChar char="⚬"/>
            </a:pPr>
            <a:r>
              <a:rPr lang="en-US" sz="2868">
                <a:solidFill>
                  <a:srgbClr val="111112"/>
                </a:solidFill>
                <a:latin typeface="Dosis Regular Bold"/>
              </a:rPr>
              <a:t>Structured Query Language (SQL)</a:t>
            </a:r>
          </a:p>
          <a:p>
            <a:pPr marL="1238814" lvl="2" indent="-412938">
              <a:lnSpc>
                <a:spcPts val="4016"/>
              </a:lnSpc>
              <a:buFont typeface="Arial"/>
              <a:buChar char="⚬"/>
            </a:pPr>
            <a:r>
              <a:rPr lang="en-US" sz="2868">
                <a:solidFill>
                  <a:srgbClr val="111112"/>
                </a:solidFill>
                <a:latin typeface="Dosis Regular Bold"/>
              </a:rPr>
              <a:t>Machine learning</a:t>
            </a:r>
          </a:p>
          <a:p>
            <a:pPr marL="1238814" lvl="2" indent="-412938">
              <a:lnSpc>
                <a:spcPts val="4016"/>
              </a:lnSpc>
              <a:buFont typeface="Arial"/>
              <a:buChar char="⚬"/>
            </a:pPr>
            <a:r>
              <a:rPr lang="en-US" sz="2868">
                <a:solidFill>
                  <a:srgbClr val="111112"/>
                </a:solidFill>
                <a:latin typeface="Dosis Regular Bold"/>
              </a:rPr>
              <a:t>Graph processing</a:t>
            </a:r>
          </a:p>
          <a:p>
            <a:pPr marL="1238814" lvl="2" indent="-412938">
              <a:lnSpc>
                <a:spcPts val="4016"/>
              </a:lnSpc>
              <a:buFont typeface="Arial"/>
              <a:buChar char="⚬"/>
            </a:pPr>
            <a:r>
              <a:rPr lang="en-US" sz="2868">
                <a:solidFill>
                  <a:srgbClr val="111112"/>
                </a:solidFill>
                <a:latin typeface="Dosis Regular Bold"/>
              </a:rPr>
              <a:t>Streaming</a:t>
            </a:r>
          </a:p>
          <a:p>
            <a:pPr marL="619407" lvl="1" indent="-309703">
              <a:lnSpc>
                <a:spcPts val="4016"/>
              </a:lnSpc>
              <a:buFont typeface="Arial"/>
              <a:buChar char="•"/>
            </a:pPr>
            <a:r>
              <a:rPr lang="en-US" sz="2868">
                <a:solidFill>
                  <a:srgbClr val="111112"/>
                </a:solidFill>
                <a:latin typeface="Dosis Regular Bold"/>
              </a:rPr>
              <a:t>Uses a Resilient Distributed Dataset (RDD) as its primary data abstraction --&gt; Fault-tolerance</a:t>
            </a:r>
          </a:p>
          <a:p>
            <a:pPr marL="619407" lvl="1" indent="-309703">
              <a:lnSpc>
                <a:spcPts val="4016"/>
              </a:lnSpc>
              <a:buFont typeface="Arial"/>
              <a:buChar char="•"/>
            </a:pPr>
            <a:r>
              <a:rPr lang="en-US" sz="2868">
                <a:solidFill>
                  <a:srgbClr val="111112"/>
                </a:solidFill>
                <a:latin typeface="Dosis Regular Bold"/>
              </a:rPr>
              <a:t>Easy to use and developer-friendly APIs,</a:t>
            </a:r>
          </a:p>
        </p:txBody>
      </p:sp>
      <p:pic>
        <p:nvPicPr>
          <p:cNvPr id="7" name="Picture 7"/>
          <p:cNvPicPr>
            <a:picLocks noChangeAspect="1"/>
          </p:cNvPicPr>
          <p:nvPr/>
        </p:nvPicPr>
        <p:blipFill>
          <a:blip r:embed="rId4"/>
          <a:srcRect t="14903" b="8279"/>
          <a:stretch>
            <a:fillRect/>
          </a:stretch>
        </p:blipFill>
        <p:spPr>
          <a:xfrm>
            <a:off x="2380932" y="3571961"/>
            <a:ext cx="2712524" cy="983239"/>
          </a:xfrm>
          <a:prstGeom prst="rect">
            <a:avLst/>
          </a:prstGeom>
        </p:spPr>
      </p:pic>
      <p:pic>
        <p:nvPicPr>
          <p:cNvPr id="8" name="Picture 8"/>
          <p:cNvPicPr>
            <a:picLocks noChangeAspect="1"/>
          </p:cNvPicPr>
          <p:nvPr/>
        </p:nvPicPr>
        <p:blipFill>
          <a:blip r:embed="rId5"/>
          <a:srcRect/>
          <a:stretch>
            <a:fillRect/>
          </a:stretch>
        </p:blipFill>
        <p:spPr>
          <a:xfrm>
            <a:off x="5623287" y="3571961"/>
            <a:ext cx="1467521" cy="983239"/>
          </a:xfrm>
          <a:prstGeom prst="rect">
            <a:avLst/>
          </a:prstGeom>
        </p:spPr>
      </p:pic>
      <p:pic>
        <p:nvPicPr>
          <p:cNvPr id="9" name="Picture 9"/>
          <p:cNvPicPr>
            <a:picLocks noChangeAspect="1"/>
          </p:cNvPicPr>
          <p:nvPr/>
        </p:nvPicPr>
        <p:blipFill>
          <a:blip r:embed="rId6"/>
          <a:srcRect/>
          <a:stretch>
            <a:fillRect/>
          </a:stretch>
        </p:blipFill>
        <p:spPr>
          <a:xfrm>
            <a:off x="7594397" y="3571961"/>
            <a:ext cx="3771114" cy="962838"/>
          </a:xfrm>
          <a:prstGeom prst="rect">
            <a:avLst/>
          </a:prstGeom>
        </p:spPr>
      </p:pic>
      <p:pic>
        <p:nvPicPr>
          <p:cNvPr id="10" name="Picture 10"/>
          <p:cNvPicPr>
            <a:picLocks noChangeAspect="1"/>
          </p:cNvPicPr>
          <p:nvPr/>
        </p:nvPicPr>
        <p:blipFill>
          <a:blip r:embed="rId7"/>
          <a:srcRect l="15737" t="8789" r="15504" b="7437"/>
          <a:stretch>
            <a:fillRect/>
          </a:stretch>
        </p:blipFill>
        <p:spPr>
          <a:xfrm>
            <a:off x="12018280" y="3508816"/>
            <a:ext cx="2640947" cy="1109530"/>
          </a:xfrm>
          <a:prstGeom prst="rect">
            <a:avLst/>
          </a:prstGeom>
        </p:spPr>
      </p:pic>
      <p:pic>
        <p:nvPicPr>
          <p:cNvPr id="11" name="Picture 11"/>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8268408" y="8170817"/>
            <a:ext cx="875592" cy="1376626"/>
          </a:xfrm>
          <a:prstGeom prst="rect">
            <a:avLst/>
          </a:prstGeom>
        </p:spPr>
      </p:pic>
      <p:pic>
        <p:nvPicPr>
          <p:cNvPr id="12" name="Picture 12"/>
          <p:cNvPicPr>
            <a:picLocks noChangeAspect="1"/>
          </p:cNvPicPr>
          <p:nvPr/>
        </p:nvPicPr>
        <p:blipFill>
          <a:blip r:embed="rId10"/>
          <a:srcRect l="3498" t="4528" r="2721" b="12171"/>
          <a:stretch>
            <a:fillRect/>
          </a:stretch>
        </p:blipFill>
        <p:spPr>
          <a:xfrm>
            <a:off x="9479954" y="8582453"/>
            <a:ext cx="2220623" cy="903061"/>
          </a:xfrm>
          <a:prstGeom prst="rect">
            <a:avLst/>
          </a:prstGeom>
        </p:spPr>
      </p:pic>
      <p:pic>
        <p:nvPicPr>
          <p:cNvPr id="13" name="Picture 13"/>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a:off x="11939145" y="8738259"/>
            <a:ext cx="2110061" cy="548616"/>
          </a:xfrm>
          <a:prstGeom prst="rect">
            <a:avLst/>
          </a:prstGeom>
        </p:spPr>
      </p:pic>
      <p:pic>
        <p:nvPicPr>
          <p:cNvPr id="14" name="Picture 14"/>
          <p:cNvPicPr>
            <a:picLocks noChangeAspect="1"/>
          </p:cNvPicPr>
          <p:nvPr/>
        </p:nvPicPr>
        <p:blipFill>
          <a:blip r:embed="rId13"/>
          <a:srcRect/>
          <a:stretch>
            <a:fillRect/>
          </a:stretch>
        </p:blipFill>
        <p:spPr>
          <a:xfrm>
            <a:off x="14382581" y="8582453"/>
            <a:ext cx="1163033" cy="903061"/>
          </a:xfrm>
          <a:prstGeom prst="rect">
            <a:avLst/>
          </a:prstGeom>
        </p:spPr>
      </p:pic>
      <p:pic>
        <p:nvPicPr>
          <p:cNvPr id="15" name="Picture 15"/>
          <p:cNvPicPr>
            <a:picLocks noChangeAspect="1"/>
          </p:cNvPicPr>
          <p:nvPr/>
        </p:nvPicPr>
        <p:blipFill>
          <a:blip r:embed="rId14"/>
          <a:srcRect/>
          <a:stretch>
            <a:fillRect/>
          </a:stretch>
        </p:blipFill>
        <p:spPr>
          <a:xfrm>
            <a:off x="11700577" y="4999009"/>
            <a:ext cx="4237786" cy="2721876"/>
          </a:xfrm>
          <a:prstGeom prst="rect">
            <a:avLst/>
          </a:prstGeom>
        </p:spPr>
      </p:pic>
      <p:sp>
        <p:nvSpPr>
          <p:cNvPr id="16" name="TextBox 16"/>
          <p:cNvSpPr txBox="1"/>
          <p:nvPr/>
        </p:nvSpPr>
        <p:spPr>
          <a:xfrm>
            <a:off x="2089040" y="328940"/>
            <a:ext cx="3105382" cy="820989"/>
          </a:xfrm>
          <a:prstGeom prst="rect">
            <a:avLst/>
          </a:prstGeom>
        </p:spPr>
        <p:txBody>
          <a:bodyPr lIns="0" tIns="0" rIns="0" bIns="0" rtlCol="0" anchor="t">
            <a:spAutoFit/>
          </a:bodyPr>
          <a:lstStyle/>
          <a:p>
            <a:pPr>
              <a:lnSpc>
                <a:spcPts val="6719"/>
              </a:lnSpc>
              <a:spcBef>
                <a:spcPct val="0"/>
              </a:spcBef>
            </a:pPr>
            <a:r>
              <a:rPr lang="en-US" sz="4800">
                <a:solidFill>
                  <a:srgbClr val="111112"/>
                </a:solidFill>
                <a:latin typeface="Staatliches"/>
              </a:rPr>
              <a:t>Apache spark</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a:stretch>
            <a:fillRect/>
          </a:stretch>
        </p:blipFill>
        <p:spPr>
          <a:xfrm>
            <a:off x="0" y="0"/>
            <a:ext cx="18288000" cy="10287000"/>
          </a:xfrm>
          <a:prstGeom prst="rect">
            <a:avLst/>
          </a:prstGeom>
        </p:spPr>
      </p:pic>
      <p:sp>
        <p:nvSpPr>
          <p:cNvPr id="3" name="AutoShape 3"/>
          <p:cNvSpPr/>
          <p:nvPr/>
        </p:nvSpPr>
        <p:spPr>
          <a:xfrm>
            <a:off x="0" y="467588"/>
            <a:ext cx="1813150" cy="639007"/>
          </a:xfrm>
          <a:prstGeom prst="rect">
            <a:avLst/>
          </a:prstGeom>
          <a:solidFill>
            <a:srgbClr val="2C5189"/>
          </a:solidFill>
        </p:spPr>
      </p:sp>
      <p:pic>
        <p:nvPicPr>
          <p:cNvPr id="4" name="Picture 4"/>
          <p:cNvPicPr>
            <a:picLocks noChangeAspect="1"/>
          </p:cNvPicPr>
          <p:nvPr/>
        </p:nvPicPr>
        <p:blipFill>
          <a:blip r:embed="rId4"/>
          <a:srcRect/>
          <a:stretch>
            <a:fillRect/>
          </a:stretch>
        </p:blipFill>
        <p:spPr>
          <a:xfrm>
            <a:off x="689920" y="2353396"/>
            <a:ext cx="7271374" cy="6207270"/>
          </a:xfrm>
          <a:prstGeom prst="rect">
            <a:avLst/>
          </a:prstGeom>
        </p:spPr>
      </p:pic>
      <p:sp>
        <p:nvSpPr>
          <p:cNvPr id="5" name="TextBox 5"/>
          <p:cNvSpPr txBox="1"/>
          <p:nvPr/>
        </p:nvSpPr>
        <p:spPr>
          <a:xfrm>
            <a:off x="2089040" y="328940"/>
            <a:ext cx="5367569" cy="820989"/>
          </a:xfrm>
          <a:prstGeom prst="rect">
            <a:avLst/>
          </a:prstGeom>
        </p:spPr>
        <p:txBody>
          <a:bodyPr lIns="0" tIns="0" rIns="0" bIns="0" rtlCol="0" anchor="t">
            <a:spAutoFit/>
          </a:bodyPr>
          <a:lstStyle/>
          <a:p>
            <a:pPr>
              <a:lnSpc>
                <a:spcPts val="6719"/>
              </a:lnSpc>
              <a:spcBef>
                <a:spcPct val="0"/>
              </a:spcBef>
            </a:pPr>
            <a:r>
              <a:rPr lang="en-US" sz="4800">
                <a:solidFill>
                  <a:srgbClr val="111112"/>
                </a:solidFill>
                <a:latin typeface="Staatliches"/>
              </a:rPr>
              <a:t>Results Demonstration</a:t>
            </a:r>
          </a:p>
        </p:txBody>
      </p:sp>
      <p:pic>
        <p:nvPicPr>
          <p:cNvPr id="7" name="Picture 6" descr="Graphical user interface, text, application&#10;&#10;Description automatically generated">
            <a:extLst>
              <a:ext uri="{FF2B5EF4-FFF2-40B4-BE49-F238E27FC236}">
                <a16:creationId xmlns:a16="http://schemas.microsoft.com/office/drawing/2014/main" id="{538E550C-2F37-B290-73A0-B79549A43DE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61294" y="1726334"/>
            <a:ext cx="10125802" cy="8107483"/>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a:stretch>
            <a:fillRect/>
          </a:stretch>
        </p:blipFill>
        <p:spPr>
          <a:xfrm>
            <a:off x="0" y="0"/>
            <a:ext cx="18288000" cy="10287000"/>
          </a:xfrm>
          <a:prstGeom prst="rect">
            <a:avLst/>
          </a:prstGeom>
        </p:spPr>
      </p:pic>
      <p:sp>
        <p:nvSpPr>
          <p:cNvPr id="3" name="AutoShape 3"/>
          <p:cNvSpPr/>
          <p:nvPr/>
        </p:nvSpPr>
        <p:spPr>
          <a:xfrm>
            <a:off x="0" y="467588"/>
            <a:ext cx="1813150" cy="639007"/>
          </a:xfrm>
          <a:prstGeom prst="rect">
            <a:avLst/>
          </a:prstGeom>
          <a:solidFill>
            <a:srgbClr val="2C5189"/>
          </a:solidFill>
        </p:spPr>
      </p:sp>
      <p:grpSp>
        <p:nvGrpSpPr>
          <p:cNvPr id="4" name="Group 4"/>
          <p:cNvGrpSpPr/>
          <p:nvPr/>
        </p:nvGrpSpPr>
        <p:grpSpPr>
          <a:xfrm>
            <a:off x="1210670" y="1506082"/>
            <a:ext cx="16048630" cy="8212041"/>
            <a:chOff x="0" y="0"/>
            <a:chExt cx="3179664" cy="1627025"/>
          </a:xfrm>
        </p:grpSpPr>
        <p:sp>
          <p:nvSpPr>
            <p:cNvPr id="5" name="Freeform 5"/>
            <p:cNvSpPr/>
            <p:nvPr/>
          </p:nvSpPr>
          <p:spPr>
            <a:xfrm>
              <a:off x="0" y="0"/>
              <a:ext cx="3179664" cy="1627025"/>
            </a:xfrm>
            <a:custGeom>
              <a:avLst/>
              <a:gdLst/>
              <a:ahLst/>
              <a:cxnLst/>
              <a:rect l="l" t="t" r="r" b="b"/>
              <a:pathLst>
                <a:path w="3179664" h="1627025">
                  <a:moveTo>
                    <a:pt x="3055204" y="1627025"/>
                  </a:moveTo>
                  <a:lnTo>
                    <a:pt x="124460" y="1627025"/>
                  </a:lnTo>
                  <a:cubicBezTo>
                    <a:pt x="55880" y="1627025"/>
                    <a:pt x="0" y="1571145"/>
                    <a:pt x="0" y="1502565"/>
                  </a:cubicBezTo>
                  <a:lnTo>
                    <a:pt x="0" y="124460"/>
                  </a:lnTo>
                  <a:cubicBezTo>
                    <a:pt x="0" y="55880"/>
                    <a:pt x="55880" y="0"/>
                    <a:pt x="124460" y="0"/>
                  </a:cubicBezTo>
                  <a:lnTo>
                    <a:pt x="3055204" y="0"/>
                  </a:lnTo>
                  <a:cubicBezTo>
                    <a:pt x="3123784" y="0"/>
                    <a:pt x="3179664" y="55880"/>
                    <a:pt x="3179664" y="124460"/>
                  </a:cubicBezTo>
                  <a:lnTo>
                    <a:pt x="3179664" y="1502566"/>
                  </a:lnTo>
                  <a:cubicBezTo>
                    <a:pt x="3179664" y="1571146"/>
                    <a:pt x="3123784" y="1627025"/>
                    <a:pt x="3055204" y="1627025"/>
                  </a:cubicBezTo>
                  <a:close/>
                </a:path>
              </a:pathLst>
            </a:custGeom>
            <a:solidFill>
              <a:srgbClr val="FFFFFF">
                <a:alpha val="25882"/>
              </a:srgbClr>
            </a:solidFill>
          </p:spPr>
        </p:sp>
      </p:grpSp>
      <p:graphicFrame>
        <p:nvGraphicFramePr>
          <p:cNvPr id="6" name="Table 6"/>
          <p:cNvGraphicFramePr>
            <a:graphicFrameLocks noGrp="1"/>
          </p:cNvGraphicFramePr>
          <p:nvPr/>
        </p:nvGraphicFramePr>
        <p:xfrm>
          <a:off x="1813150" y="2511714"/>
          <a:ext cx="14865080" cy="6200775"/>
        </p:xfrm>
        <a:graphic>
          <a:graphicData uri="http://schemas.openxmlformats.org/drawingml/2006/table">
            <a:tbl>
              <a:tblPr/>
              <a:tblGrid>
                <a:gridCol w="2857277">
                  <a:extLst>
                    <a:ext uri="{9D8B030D-6E8A-4147-A177-3AD203B41FA5}">
                      <a16:colId xmlns:a16="http://schemas.microsoft.com/office/drawing/2014/main" val="20000"/>
                    </a:ext>
                  </a:extLst>
                </a:gridCol>
                <a:gridCol w="5972420">
                  <a:extLst>
                    <a:ext uri="{9D8B030D-6E8A-4147-A177-3AD203B41FA5}">
                      <a16:colId xmlns:a16="http://schemas.microsoft.com/office/drawing/2014/main" val="20001"/>
                    </a:ext>
                  </a:extLst>
                </a:gridCol>
                <a:gridCol w="6035383">
                  <a:extLst>
                    <a:ext uri="{9D8B030D-6E8A-4147-A177-3AD203B41FA5}">
                      <a16:colId xmlns:a16="http://schemas.microsoft.com/office/drawing/2014/main" val="20002"/>
                    </a:ext>
                  </a:extLst>
                </a:gridCol>
              </a:tblGrid>
              <a:tr h="939221">
                <a:tc>
                  <a:txBody>
                    <a:bodyPr/>
                    <a:lstStyle/>
                    <a:p>
                      <a:pPr algn="ctr">
                        <a:lnSpc>
                          <a:spcPts val="2520"/>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3639"/>
                        </a:lnSpc>
                        <a:defRPr/>
                      </a:pPr>
                      <a:r>
                        <a:rPr lang="en-US" sz="2599">
                          <a:solidFill>
                            <a:srgbClr val="000000"/>
                          </a:solidFill>
                          <a:latin typeface="Canva Sans Bold"/>
                        </a:rPr>
                        <a:t>Ease of Use</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3639"/>
                        </a:lnSpc>
                        <a:defRPr/>
                      </a:pPr>
                      <a:r>
                        <a:rPr lang="en-US" sz="2599">
                          <a:solidFill>
                            <a:srgbClr val="000000"/>
                          </a:solidFill>
                          <a:latin typeface="Canva Sans Bold"/>
                        </a:rPr>
                        <a:t>Fast Processing</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2827247">
                <a:tc>
                  <a:txBody>
                    <a:bodyPr/>
                    <a:lstStyle/>
                    <a:p>
                      <a:pPr algn="ctr">
                        <a:lnSpc>
                          <a:spcPts val="3639"/>
                        </a:lnSpc>
                        <a:defRPr/>
                      </a:pPr>
                      <a:r>
                        <a:rPr lang="en-US" sz="2599">
                          <a:solidFill>
                            <a:srgbClr val="000000"/>
                          </a:solidFill>
                          <a:latin typeface="Canva Sans Bold"/>
                        </a:rPr>
                        <a:t>MapReduce</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l">
                        <a:lnSpc>
                          <a:spcPts val="3079"/>
                        </a:lnSpc>
                        <a:defRPr/>
                      </a:pPr>
                      <a:r>
                        <a:rPr lang="en-US" sz="2199">
                          <a:solidFill>
                            <a:srgbClr val="000000"/>
                          </a:solidFill>
                          <a:latin typeface="Canva Sans"/>
                        </a:rPr>
                        <a:t>MapReduce requires developers to write more code to implement data processing tasks, which can be time-consuming and error-prone.</a:t>
                      </a:r>
                      <a:endParaRPr lang="en-US" sz="1100"/>
                    </a:p>
                  </a:txBody>
                  <a:tcPr marL="190500" marR="190500" marT="190500" marB="190500">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l">
                        <a:lnSpc>
                          <a:spcPts val="3079"/>
                        </a:lnSpc>
                        <a:defRPr/>
                      </a:pPr>
                      <a:r>
                        <a:rPr lang="en-US" sz="2199">
                          <a:solidFill>
                            <a:srgbClr val="000000"/>
                          </a:solidFill>
                          <a:latin typeface="Canva Sans"/>
                        </a:rPr>
                        <a:t>MapReduce is slower than Apache Spark due to its reliance on disk storage for intermediate data. Each step of the MapReduce process involves writing data to disk, which can slow down processing times.</a:t>
                      </a:r>
                      <a:endParaRPr lang="en-US" sz="1100"/>
                    </a:p>
                  </a:txBody>
                  <a:tcPr marL="190500" marR="190500" marT="190500" marB="190500">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2434307">
                <a:tc>
                  <a:txBody>
                    <a:bodyPr/>
                    <a:lstStyle/>
                    <a:p>
                      <a:pPr algn="ctr">
                        <a:lnSpc>
                          <a:spcPts val="3639"/>
                        </a:lnSpc>
                        <a:defRPr/>
                      </a:pPr>
                      <a:r>
                        <a:rPr lang="en-US" sz="2599">
                          <a:solidFill>
                            <a:srgbClr val="000000"/>
                          </a:solidFill>
                          <a:latin typeface="Canva Sans Bold"/>
                        </a:rPr>
                        <a:t>Apache Spark</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l">
                        <a:lnSpc>
                          <a:spcPts val="3079"/>
                        </a:lnSpc>
                        <a:defRPr/>
                      </a:pPr>
                      <a:r>
                        <a:rPr lang="en-US" sz="2199">
                          <a:solidFill>
                            <a:srgbClr val="000000"/>
                          </a:solidFill>
                          <a:latin typeface="Canva Sans"/>
                        </a:rPr>
                        <a:t>Apache Spark provides a simpler, more developer-friendly API that makes it easier to write and debug code.</a:t>
                      </a:r>
                      <a:endParaRPr lang="en-US" sz="1100"/>
                    </a:p>
                  </a:txBody>
                  <a:tcPr marL="190500" marR="190500" marT="190500" marB="190500">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l">
                        <a:lnSpc>
                          <a:spcPts val="3079"/>
                        </a:lnSpc>
                        <a:defRPr/>
                      </a:pPr>
                      <a:r>
                        <a:rPr lang="en-US" sz="2199">
                          <a:solidFill>
                            <a:srgbClr val="000000"/>
                          </a:solidFill>
                          <a:latin typeface="Canva Sans"/>
                        </a:rPr>
                        <a:t>Apache Spark is faster than MapReduce due to its in-memory processing capabilities. Data can be cached in memory, which speeds up iterative processing tasks.</a:t>
                      </a:r>
                      <a:endParaRPr lang="en-US" sz="1100"/>
                    </a:p>
                  </a:txBody>
                  <a:tcPr marL="190500" marR="190500" marT="190500" marB="190500">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
        <p:nvSpPr>
          <p:cNvPr id="7" name="TextBox 7"/>
          <p:cNvSpPr txBox="1"/>
          <p:nvPr/>
        </p:nvSpPr>
        <p:spPr>
          <a:xfrm>
            <a:off x="2089040" y="328940"/>
            <a:ext cx="6427226" cy="820989"/>
          </a:xfrm>
          <a:prstGeom prst="rect">
            <a:avLst/>
          </a:prstGeom>
        </p:spPr>
        <p:txBody>
          <a:bodyPr lIns="0" tIns="0" rIns="0" bIns="0" rtlCol="0" anchor="t">
            <a:spAutoFit/>
          </a:bodyPr>
          <a:lstStyle/>
          <a:p>
            <a:pPr>
              <a:lnSpc>
                <a:spcPts val="6719"/>
              </a:lnSpc>
              <a:spcBef>
                <a:spcPct val="0"/>
              </a:spcBef>
            </a:pPr>
            <a:r>
              <a:rPr lang="en-US" sz="4800">
                <a:solidFill>
                  <a:srgbClr val="111112"/>
                </a:solidFill>
                <a:latin typeface="Staatliches"/>
              </a:rPr>
              <a:t>MapReduce Vs Apache Spark </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a:stretch>
            <a:fillRect/>
          </a:stretch>
        </p:blipFill>
        <p:spPr>
          <a:xfrm>
            <a:off x="0" y="0"/>
            <a:ext cx="18288000" cy="10287000"/>
          </a:xfrm>
          <a:prstGeom prst="rect">
            <a:avLst/>
          </a:prstGeom>
        </p:spPr>
      </p:pic>
      <p:sp>
        <p:nvSpPr>
          <p:cNvPr id="3" name="TextBox 3"/>
          <p:cNvSpPr txBox="1"/>
          <p:nvPr/>
        </p:nvSpPr>
        <p:spPr>
          <a:xfrm>
            <a:off x="6764089" y="4231957"/>
            <a:ext cx="4759821" cy="1642110"/>
          </a:xfrm>
          <a:prstGeom prst="rect">
            <a:avLst/>
          </a:prstGeom>
        </p:spPr>
        <p:txBody>
          <a:bodyPr lIns="0" tIns="0" rIns="0" bIns="0" rtlCol="0" anchor="t">
            <a:spAutoFit/>
          </a:bodyPr>
          <a:lstStyle/>
          <a:p>
            <a:pPr algn="ctr">
              <a:lnSpc>
                <a:spcPts val="13439"/>
              </a:lnSpc>
              <a:spcBef>
                <a:spcPct val="0"/>
              </a:spcBef>
            </a:pPr>
            <a:r>
              <a:rPr lang="en-US" sz="9600">
                <a:solidFill>
                  <a:srgbClr val="2C5189"/>
                </a:solidFill>
                <a:latin typeface="Staatliches"/>
              </a:rPr>
              <a:t>Thank you!</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169</TotalTime>
  <Words>1265</Words>
  <Application>Microsoft Macintosh PowerPoint</Application>
  <PresentationFormat>Custom</PresentationFormat>
  <Paragraphs>94</Paragraphs>
  <Slides>7</Slides>
  <Notes>7</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7</vt:i4>
      </vt:variant>
    </vt:vector>
  </HeadingPairs>
  <TitlesOfParts>
    <vt:vector size="17" baseType="lpstr">
      <vt:lpstr>Dosis Regular Bold</vt:lpstr>
      <vt:lpstr>Calibri</vt:lpstr>
      <vt:lpstr>Cabin SemiBold</vt:lpstr>
      <vt:lpstr>Staatliches</vt:lpstr>
      <vt:lpstr>Poppins</vt:lpstr>
      <vt:lpstr>Canva Sans</vt:lpstr>
      <vt:lpstr>Canva Sans Bold</vt:lpstr>
      <vt:lpstr>Staatliches Bold</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Big Data Analytics Technologies</dc:title>
  <cp:lastModifiedBy>Dilanka Laknath</cp:lastModifiedBy>
  <cp:revision>2</cp:revision>
  <dcterms:created xsi:type="dcterms:W3CDTF">2006-08-16T00:00:00Z</dcterms:created>
  <dcterms:modified xsi:type="dcterms:W3CDTF">2023-03-04T13:12:06Z</dcterms:modified>
  <dc:identifier>DAFbqhXTBUI</dc:identifier>
</cp:coreProperties>
</file>